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65" r:id="rId3"/>
    <p:sldId id="262" r:id="rId4"/>
    <p:sldId id="263" r:id="rId5"/>
    <p:sldId id="266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292"/>
    <a:srgbClr val="B9D08C"/>
    <a:srgbClr val="83A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18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F2973D45-3CD3-478F-A789-B9E9B2AC158D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9FE0D812-C6CA-477F-82DF-0359FB846F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75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95B5D-9212-4DF0-B445-79EFD9D44DA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24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95B5D-9212-4DF0-B445-79EFD9D44DA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49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95B5D-9212-4DF0-B445-79EFD9D44DA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31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95B5D-9212-4DF0-B445-79EFD9D44DA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66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95B5D-9212-4DF0-B445-79EFD9D44DA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91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315D-580B-42E1-BDE4-245121088482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86BA-56D7-4259-B50D-2B4B1805F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315D-580B-42E1-BDE4-245121088482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86BA-56D7-4259-B50D-2B4B1805F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315D-580B-42E1-BDE4-245121088482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86BA-56D7-4259-B50D-2B4B1805F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315D-580B-42E1-BDE4-245121088482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86BA-56D7-4259-B50D-2B4B1805F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315D-580B-42E1-BDE4-245121088482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86BA-56D7-4259-B50D-2B4B1805F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315D-580B-42E1-BDE4-245121088482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86BA-56D7-4259-B50D-2B4B1805F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315D-580B-42E1-BDE4-245121088482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86BA-56D7-4259-B50D-2B4B1805F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315D-580B-42E1-BDE4-245121088482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86BA-56D7-4259-B50D-2B4B1805F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315D-580B-42E1-BDE4-245121088482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86BA-56D7-4259-B50D-2B4B1805F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315D-580B-42E1-BDE4-245121088482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86BA-56D7-4259-B50D-2B4B1805F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315D-580B-42E1-BDE4-245121088482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86BA-56D7-4259-B50D-2B4B1805F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D315D-580B-42E1-BDE4-245121088482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A86BA-56D7-4259-B50D-2B4B1805F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050" y="1371600"/>
            <a:ext cx="5459869" cy="26084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9150" y="4149733"/>
            <a:ext cx="4287375" cy="24796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" y="268069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Results pertaining to Gf and GO skill reported in Hambrick &amp; Hoffman’s (2016)                                  </a:t>
            </a:r>
            <a:r>
              <a:rPr lang="en-US" i="1" dirty="0" smtClean="0"/>
              <a:t>IEEE Intelligent Systems</a:t>
            </a:r>
            <a:r>
              <a:rPr lang="en-US" dirty="0" smtClean="0"/>
              <a:t> article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90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990600"/>
            <a:ext cx="4419600" cy="29500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4343400"/>
            <a:ext cx="7315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/>
              <a:t>Reanalyses</a:t>
            </a:r>
            <a:r>
              <a:rPr lang="en-US" sz="2600" b="1" dirty="0" smtClean="0"/>
              <a:t> of results from </a:t>
            </a:r>
            <a:r>
              <a:rPr lang="en-US" sz="2600" b="1" dirty="0" smtClean="0"/>
              <a:t>GO study by </a:t>
            </a:r>
            <a:r>
              <a:rPr lang="en-US" sz="2600" b="1" dirty="0" err="1" smtClean="0"/>
              <a:t>Masunaga</a:t>
            </a:r>
            <a:r>
              <a:rPr lang="en-US" sz="2600" b="1" dirty="0" smtClean="0"/>
              <a:t> </a:t>
            </a:r>
            <a:r>
              <a:rPr lang="en-US" sz="2600" b="1" dirty="0" smtClean="0"/>
              <a:t>(née </a:t>
            </a:r>
            <a:r>
              <a:rPr lang="en-US" sz="2600" b="1" dirty="0" smtClean="0"/>
              <a:t>Takagi); </a:t>
            </a:r>
            <a:r>
              <a:rPr lang="en-US" sz="2600" b="1" dirty="0" smtClean="0"/>
              <a:t>correlations obtained </a:t>
            </a:r>
            <a:r>
              <a:rPr lang="en-US" sz="2600" b="1" dirty="0" smtClean="0"/>
              <a:t>from Takagi (1997</a:t>
            </a:r>
            <a:r>
              <a:rPr lang="en-US" sz="2600" b="1" dirty="0" smtClean="0"/>
              <a:t>) and </a:t>
            </a:r>
            <a:r>
              <a:rPr lang="en-US" sz="2600" b="1" dirty="0" err="1" smtClean="0"/>
              <a:t>Masunaga</a:t>
            </a:r>
            <a:r>
              <a:rPr lang="en-US" sz="2600" b="1" dirty="0" smtClean="0"/>
              <a:t> and Horn (2002, </a:t>
            </a:r>
            <a:r>
              <a:rPr lang="en-US" sz="2600" b="1" i="1" dirty="0" smtClean="0"/>
              <a:t>Psychology &amp; Aging</a:t>
            </a:r>
            <a:r>
              <a:rPr lang="en-US" sz="2600" b="1" dirty="0" smtClean="0"/>
              <a:t>).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242376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617033" y="954740"/>
            <a:ext cx="1143000" cy="1143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12208" y="4876800"/>
            <a:ext cx="1143000" cy="1143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45633" y="131934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/>
              <a:t>Gf</a:t>
            </a:r>
            <a:endParaRPr lang="en-US" sz="1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847558" y="5257015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Gs</a:t>
            </a:r>
            <a:endParaRPr lang="en-US" sz="16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687407" y="3200400"/>
            <a:ext cx="137160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GO              Skill</a:t>
            </a:r>
            <a:endParaRPr lang="en-US" sz="1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983505" y="3200400"/>
            <a:ext cx="137160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GO            Rank</a:t>
            </a:r>
            <a:endParaRPr lang="en-US" sz="1600" b="1" dirty="0"/>
          </a:p>
        </p:txBody>
      </p:sp>
      <p:cxnSp>
        <p:nvCxnSpPr>
          <p:cNvPr id="38" name="Straight Arrow Connector 37"/>
          <p:cNvCxnSpPr>
            <a:stCxn id="4" idx="6"/>
          </p:cNvCxnSpPr>
          <p:nvPr/>
        </p:nvCxnSpPr>
        <p:spPr>
          <a:xfrm>
            <a:off x="3760033" y="1526240"/>
            <a:ext cx="3223472" cy="178117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78" idx="6"/>
            <a:endCxn id="32" idx="1"/>
          </p:cNvCxnSpPr>
          <p:nvPr/>
        </p:nvCxnSpPr>
        <p:spPr>
          <a:xfrm flipV="1">
            <a:off x="3760033" y="3492788"/>
            <a:ext cx="927374" cy="1164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6" idx="6"/>
            <a:endCxn id="32" idx="2"/>
          </p:cNvCxnSpPr>
          <p:nvPr/>
        </p:nvCxnSpPr>
        <p:spPr>
          <a:xfrm flipV="1">
            <a:off x="3755208" y="3785175"/>
            <a:ext cx="1617999" cy="166312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" idx="6"/>
            <a:endCxn id="32" idx="0"/>
          </p:cNvCxnSpPr>
          <p:nvPr/>
        </p:nvCxnSpPr>
        <p:spPr>
          <a:xfrm>
            <a:off x="3760033" y="1526240"/>
            <a:ext cx="1613174" cy="1674160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2" idx="3"/>
            <a:endCxn id="33" idx="1"/>
          </p:cNvCxnSpPr>
          <p:nvPr/>
        </p:nvCxnSpPr>
        <p:spPr>
          <a:xfrm>
            <a:off x="6059007" y="3492788"/>
            <a:ext cx="924498" cy="0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6" idx="6"/>
          </p:cNvCxnSpPr>
          <p:nvPr/>
        </p:nvCxnSpPr>
        <p:spPr>
          <a:xfrm flipV="1">
            <a:off x="3755208" y="3657600"/>
            <a:ext cx="3228297" cy="17907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2617033" y="2922452"/>
            <a:ext cx="1143000" cy="1143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2852383" y="3302667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/>
              <a:t>Gsm</a:t>
            </a:r>
            <a:endParaRPr lang="en-US" sz="16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5535705" y="2435423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-.12</a:t>
            </a:r>
            <a:endParaRPr lang="en-US" sz="1400" dirty="0"/>
          </a:p>
        </p:txBody>
      </p:sp>
      <p:sp>
        <p:nvSpPr>
          <p:cNvPr id="81" name="TextBox 80"/>
          <p:cNvSpPr txBox="1"/>
          <p:nvPr/>
        </p:nvSpPr>
        <p:spPr>
          <a:xfrm>
            <a:off x="4398485" y="22860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.63</a:t>
            </a:r>
            <a:endParaRPr lang="en-US" sz="1400" dirty="0"/>
          </a:p>
        </p:txBody>
      </p:sp>
      <p:sp>
        <p:nvSpPr>
          <p:cNvPr id="85" name="TextBox 84"/>
          <p:cNvSpPr txBox="1"/>
          <p:nvPr/>
        </p:nvSpPr>
        <p:spPr>
          <a:xfrm>
            <a:off x="5535705" y="4218503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.01</a:t>
            </a:r>
            <a:endParaRPr lang="en-US" sz="1400" dirty="0"/>
          </a:p>
        </p:txBody>
      </p:sp>
      <p:sp>
        <p:nvSpPr>
          <p:cNvPr id="86" name="TextBox 85"/>
          <p:cNvSpPr txBox="1"/>
          <p:nvPr/>
        </p:nvSpPr>
        <p:spPr>
          <a:xfrm>
            <a:off x="4482088" y="4340423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-.18</a:t>
            </a:r>
            <a:endParaRPr lang="en-US" sz="1400" dirty="0"/>
          </a:p>
        </p:txBody>
      </p:sp>
      <p:sp>
        <p:nvSpPr>
          <p:cNvPr id="87" name="TextBox 86"/>
          <p:cNvSpPr txBox="1"/>
          <p:nvPr/>
        </p:nvSpPr>
        <p:spPr>
          <a:xfrm>
            <a:off x="2552250" y="4340423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.68</a:t>
            </a:r>
            <a:endParaRPr lang="en-US" sz="1400" dirty="0"/>
          </a:p>
        </p:txBody>
      </p:sp>
      <p:sp>
        <p:nvSpPr>
          <p:cNvPr id="88" name="TextBox 87"/>
          <p:cNvSpPr txBox="1"/>
          <p:nvPr/>
        </p:nvSpPr>
        <p:spPr>
          <a:xfrm>
            <a:off x="2561215" y="23622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.67</a:t>
            </a:r>
            <a:endParaRPr lang="en-US" sz="1400" dirty="0"/>
          </a:p>
        </p:txBody>
      </p:sp>
      <p:cxnSp>
        <p:nvCxnSpPr>
          <p:cNvPr id="34" name="Straight Arrow Connector 33"/>
          <p:cNvCxnSpPr>
            <a:stCxn id="4" idx="4"/>
            <a:endCxn id="78" idx="0"/>
          </p:cNvCxnSpPr>
          <p:nvPr/>
        </p:nvCxnSpPr>
        <p:spPr>
          <a:xfrm>
            <a:off x="3188533" y="2097740"/>
            <a:ext cx="0" cy="824712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78" idx="4"/>
            <a:endCxn id="6" idx="0"/>
          </p:cNvCxnSpPr>
          <p:nvPr/>
        </p:nvCxnSpPr>
        <p:spPr>
          <a:xfrm flipH="1">
            <a:off x="3183708" y="4065452"/>
            <a:ext cx="4825" cy="811348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" idx="2"/>
            <a:endCxn id="55" idx="3"/>
          </p:cNvCxnSpPr>
          <p:nvPr/>
        </p:nvCxnSpPr>
        <p:spPr>
          <a:xfrm flipH="1" flipV="1">
            <a:off x="1949558" y="839689"/>
            <a:ext cx="667475" cy="686551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035158" y="1143000"/>
            <a:ext cx="914400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BackSpan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1035158" y="685800"/>
            <a:ext cx="914400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Maze</a:t>
            </a:r>
            <a:endParaRPr lang="en-US" sz="1400" dirty="0"/>
          </a:p>
        </p:txBody>
      </p:sp>
      <p:cxnSp>
        <p:nvCxnSpPr>
          <p:cNvPr id="56" name="Straight Arrow Connector 55"/>
          <p:cNvCxnSpPr>
            <a:stCxn id="4" idx="2"/>
            <a:endCxn id="54" idx="3"/>
          </p:cNvCxnSpPr>
          <p:nvPr/>
        </p:nvCxnSpPr>
        <p:spPr>
          <a:xfrm flipH="1" flipV="1">
            <a:off x="1949558" y="1296889"/>
            <a:ext cx="667475" cy="229351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035158" y="1597223"/>
            <a:ext cx="914400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Topology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1035158" y="2054423"/>
            <a:ext cx="914400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PowerLet</a:t>
            </a:r>
            <a:endParaRPr lang="en-US" sz="1400" dirty="0"/>
          </a:p>
        </p:txBody>
      </p:sp>
      <p:cxnSp>
        <p:nvCxnSpPr>
          <p:cNvPr id="63" name="Straight Arrow Connector 62"/>
          <p:cNvCxnSpPr>
            <a:stCxn id="4" idx="2"/>
            <a:endCxn id="60" idx="3"/>
          </p:cNvCxnSpPr>
          <p:nvPr/>
        </p:nvCxnSpPr>
        <p:spPr>
          <a:xfrm flipH="1">
            <a:off x="1949558" y="1526240"/>
            <a:ext cx="667475" cy="224872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4" idx="2"/>
            <a:endCxn id="62" idx="3"/>
          </p:cNvCxnSpPr>
          <p:nvPr/>
        </p:nvCxnSpPr>
        <p:spPr>
          <a:xfrm flipH="1">
            <a:off x="1949558" y="1526240"/>
            <a:ext cx="667475" cy="682072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035158" y="3112258"/>
            <a:ext cx="914400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Recall</a:t>
            </a:r>
            <a:endParaRPr lang="en-US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1035158" y="3569458"/>
            <a:ext cx="914400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Recog</a:t>
            </a:r>
            <a:endParaRPr lang="en-US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1035158" y="5075528"/>
            <a:ext cx="914400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Speed-I</a:t>
            </a:r>
            <a:endParaRPr lang="en-US" sz="1400" dirty="0"/>
          </a:p>
        </p:txBody>
      </p:sp>
      <p:sp>
        <p:nvSpPr>
          <p:cNvPr id="90" name="TextBox 89"/>
          <p:cNvSpPr txBox="1"/>
          <p:nvPr/>
        </p:nvSpPr>
        <p:spPr>
          <a:xfrm>
            <a:off x="1035158" y="5532728"/>
            <a:ext cx="914400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Speed-C</a:t>
            </a:r>
            <a:endParaRPr lang="en-US" sz="1400" dirty="0"/>
          </a:p>
        </p:txBody>
      </p:sp>
      <p:cxnSp>
        <p:nvCxnSpPr>
          <p:cNvPr id="91" name="Straight Arrow Connector 90"/>
          <p:cNvCxnSpPr>
            <a:stCxn id="78" idx="2"/>
            <a:endCxn id="75" idx="3"/>
          </p:cNvCxnSpPr>
          <p:nvPr/>
        </p:nvCxnSpPr>
        <p:spPr>
          <a:xfrm flipH="1" flipV="1">
            <a:off x="1949558" y="3266147"/>
            <a:ext cx="667475" cy="227805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78" idx="2"/>
            <a:endCxn id="76" idx="3"/>
          </p:cNvCxnSpPr>
          <p:nvPr/>
        </p:nvCxnSpPr>
        <p:spPr>
          <a:xfrm flipH="1">
            <a:off x="1949558" y="3493952"/>
            <a:ext cx="667475" cy="229395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6" idx="2"/>
            <a:endCxn id="77" idx="3"/>
          </p:cNvCxnSpPr>
          <p:nvPr/>
        </p:nvCxnSpPr>
        <p:spPr>
          <a:xfrm flipH="1" flipV="1">
            <a:off x="1949558" y="5229417"/>
            <a:ext cx="662650" cy="218883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6" idx="2"/>
            <a:endCxn id="90" idx="3"/>
          </p:cNvCxnSpPr>
          <p:nvPr/>
        </p:nvCxnSpPr>
        <p:spPr>
          <a:xfrm flipH="1">
            <a:off x="1949558" y="5448300"/>
            <a:ext cx="662650" cy="238317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2043688" y="805983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.49</a:t>
            </a:r>
            <a:endParaRPr lang="en-US" sz="1200" dirty="0"/>
          </a:p>
        </p:txBody>
      </p:sp>
      <p:sp>
        <p:nvSpPr>
          <p:cNvPr id="123" name="TextBox 122"/>
          <p:cNvSpPr txBox="1"/>
          <p:nvPr/>
        </p:nvSpPr>
        <p:spPr>
          <a:xfrm>
            <a:off x="2043688" y="1161552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.56</a:t>
            </a:r>
            <a:endParaRPr lang="en-US" sz="1200" dirty="0"/>
          </a:p>
        </p:txBody>
      </p:sp>
      <p:sp>
        <p:nvSpPr>
          <p:cNvPr id="124" name="TextBox 123"/>
          <p:cNvSpPr txBox="1"/>
          <p:nvPr/>
        </p:nvSpPr>
        <p:spPr>
          <a:xfrm>
            <a:off x="2043688" y="1610845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.61</a:t>
            </a:r>
            <a:endParaRPr lang="en-US" sz="1200" dirty="0"/>
          </a:p>
        </p:txBody>
      </p:sp>
      <p:sp>
        <p:nvSpPr>
          <p:cNvPr id="125" name="TextBox 124"/>
          <p:cNvSpPr txBox="1"/>
          <p:nvPr/>
        </p:nvSpPr>
        <p:spPr>
          <a:xfrm>
            <a:off x="2048168" y="1914871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.85</a:t>
            </a:r>
            <a:endParaRPr lang="en-US" sz="1200" dirty="0"/>
          </a:p>
        </p:txBody>
      </p:sp>
      <p:sp>
        <p:nvSpPr>
          <p:cNvPr id="126" name="TextBox 125"/>
          <p:cNvSpPr txBox="1"/>
          <p:nvPr/>
        </p:nvSpPr>
        <p:spPr>
          <a:xfrm>
            <a:off x="2043688" y="3101509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.71</a:t>
            </a:r>
            <a:endParaRPr lang="en-US" sz="1200" dirty="0"/>
          </a:p>
        </p:txBody>
      </p:sp>
      <p:sp>
        <p:nvSpPr>
          <p:cNvPr id="127" name="TextBox 126"/>
          <p:cNvSpPr txBox="1"/>
          <p:nvPr/>
        </p:nvSpPr>
        <p:spPr>
          <a:xfrm>
            <a:off x="2043688" y="3609975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.55</a:t>
            </a:r>
            <a:endParaRPr lang="en-US" sz="1200" dirty="0"/>
          </a:p>
        </p:txBody>
      </p:sp>
      <p:sp>
        <p:nvSpPr>
          <p:cNvPr id="128" name="TextBox 127"/>
          <p:cNvSpPr txBox="1"/>
          <p:nvPr/>
        </p:nvSpPr>
        <p:spPr>
          <a:xfrm>
            <a:off x="2053213" y="5057001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.65</a:t>
            </a:r>
            <a:endParaRPr lang="en-US" sz="1200" dirty="0"/>
          </a:p>
        </p:txBody>
      </p:sp>
      <p:sp>
        <p:nvSpPr>
          <p:cNvPr id="129" name="TextBox 128"/>
          <p:cNvSpPr txBox="1"/>
          <p:nvPr/>
        </p:nvSpPr>
        <p:spPr>
          <a:xfrm>
            <a:off x="2053213" y="5561826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.77</a:t>
            </a:r>
            <a:endParaRPr lang="en-US" sz="1200" dirty="0"/>
          </a:p>
        </p:txBody>
      </p:sp>
      <p:sp>
        <p:nvSpPr>
          <p:cNvPr id="131" name="Oval 130"/>
          <p:cNvSpPr/>
          <p:nvPr/>
        </p:nvSpPr>
        <p:spPr>
          <a:xfrm>
            <a:off x="476025" y="743792"/>
            <a:ext cx="182880" cy="18288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2" name="Straight Arrow Connector 131"/>
          <p:cNvCxnSpPr>
            <a:stCxn id="131" idx="6"/>
            <a:endCxn id="55" idx="1"/>
          </p:cNvCxnSpPr>
          <p:nvPr/>
        </p:nvCxnSpPr>
        <p:spPr>
          <a:xfrm>
            <a:off x="658905" y="835232"/>
            <a:ext cx="376253" cy="4457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val 138"/>
          <p:cNvSpPr/>
          <p:nvPr/>
        </p:nvSpPr>
        <p:spPr>
          <a:xfrm>
            <a:off x="476025" y="1202448"/>
            <a:ext cx="182880" cy="18288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0" name="Straight Arrow Connector 139"/>
          <p:cNvCxnSpPr>
            <a:stCxn id="139" idx="6"/>
            <a:endCxn id="54" idx="1"/>
          </p:cNvCxnSpPr>
          <p:nvPr/>
        </p:nvCxnSpPr>
        <p:spPr>
          <a:xfrm>
            <a:off x="658905" y="1293888"/>
            <a:ext cx="376253" cy="3001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Oval 140"/>
          <p:cNvSpPr/>
          <p:nvPr/>
        </p:nvSpPr>
        <p:spPr>
          <a:xfrm>
            <a:off x="476025" y="1657909"/>
            <a:ext cx="182880" cy="18288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2" name="Straight Arrow Connector 141"/>
          <p:cNvCxnSpPr>
            <a:stCxn id="141" idx="6"/>
            <a:endCxn id="60" idx="1"/>
          </p:cNvCxnSpPr>
          <p:nvPr/>
        </p:nvCxnSpPr>
        <p:spPr>
          <a:xfrm>
            <a:off x="658905" y="1749349"/>
            <a:ext cx="376253" cy="1763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Oval 142"/>
          <p:cNvSpPr/>
          <p:nvPr/>
        </p:nvSpPr>
        <p:spPr>
          <a:xfrm>
            <a:off x="476025" y="2112085"/>
            <a:ext cx="182880" cy="18288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Straight Arrow Connector 143"/>
          <p:cNvCxnSpPr>
            <a:stCxn id="143" idx="6"/>
            <a:endCxn id="62" idx="1"/>
          </p:cNvCxnSpPr>
          <p:nvPr/>
        </p:nvCxnSpPr>
        <p:spPr>
          <a:xfrm>
            <a:off x="658905" y="2203525"/>
            <a:ext cx="376253" cy="4787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Oval 144"/>
          <p:cNvSpPr/>
          <p:nvPr/>
        </p:nvSpPr>
        <p:spPr>
          <a:xfrm>
            <a:off x="476025" y="3169920"/>
            <a:ext cx="182880" cy="18288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6" name="Straight Arrow Connector 145"/>
          <p:cNvCxnSpPr>
            <a:stCxn id="145" idx="6"/>
            <a:endCxn id="75" idx="1"/>
          </p:cNvCxnSpPr>
          <p:nvPr/>
        </p:nvCxnSpPr>
        <p:spPr>
          <a:xfrm>
            <a:off x="658905" y="3261360"/>
            <a:ext cx="376253" cy="4787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Oval 146"/>
          <p:cNvSpPr/>
          <p:nvPr/>
        </p:nvSpPr>
        <p:spPr>
          <a:xfrm>
            <a:off x="476025" y="3627120"/>
            <a:ext cx="182880" cy="18288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8" name="Straight Arrow Connector 147"/>
          <p:cNvCxnSpPr>
            <a:stCxn id="147" idx="6"/>
            <a:endCxn id="76" idx="1"/>
          </p:cNvCxnSpPr>
          <p:nvPr/>
        </p:nvCxnSpPr>
        <p:spPr>
          <a:xfrm>
            <a:off x="658905" y="3718560"/>
            <a:ext cx="376253" cy="4787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Oval 148"/>
          <p:cNvSpPr/>
          <p:nvPr/>
        </p:nvSpPr>
        <p:spPr>
          <a:xfrm>
            <a:off x="476025" y="5132295"/>
            <a:ext cx="182880" cy="18288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0" name="Straight Arrow Connector 149"/>
          <p:cNvCxnSpPr>
            <a:stCxn id="149" idx="6"/>
            <a:endCxn id="77" idx="1"/>
          </p:cNvCxnSpPr>
          <p:nvPr/>
        </p:nvCxnSpPr>
        <p:spPr>
          <a:xfrm>
            <a:off x="658905" y="5223735"/>
            <a:ext cx="376253" cy="5682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476025" y="5598460"/>
            <a:ext cx="182880" cy="18288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2" name="Straight Arrow Connector 151"/>
          <p:cNvCxnSpPr>
            <a:stCxn id="151" idx="6"/>
            <a:endCxn id="90" idx="1"/>
          </p:cNvCxnSpPr>
          <p:nvPr/>
        </p:nvCxnSpPr>
        <p:spPr>
          <a:xfrm flipV="1">
            <a:off x="658905" y="5686617"/>
            <a:ext cx="376253" cy="3283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/>
        </p:nvSpPr>
        <p:spPr>
          <a:xfrm>
            <a:off x="152416" y="695672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.24</a:t>
            </a:r>
            <a:endParaRPr lang="en-US" sz="1200" dirty="0"/>
          </a:p>
        </p:txBody>
      </p:sp>
      <p:sp>
        <p:nvSpPr>
          <p:cNvPr id="183" name="TextBox 182"/>
          <p:cNvSpPr txBox="1"/>
          <p:nvPr/>
        </p:nvSpPr>
        <p:spPr>
          <a:xfrm>
            <a:off x="152400" y="1156021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.31</a:t>
            </a:r>
            <a:endParaRPr lang="en-US" sz="1200" dirty="0"/>
          </a:p>
        </p:txBody>
      </p:sp>
      <p:sp>
        <p:nvSpPr>
          <p:cNvPr id="184" name="TextBox 183"/>
          <p:cNvSpPr txBox="1"/>
          <p:nvPr/>
        </p:nvSpPr>
        <p:spPr>
          <a:xfrm>
            <a:off x="152416" y="1610771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.38</a:t>
            </a:r>
            <a:endParaRPr lang="en-US" sz="1200" dirty="0"/>
          </a:p>
        </p:txBody>
      </p:sp>
      <p:sp>
        <p:nvSpPr>
          <p:cNvPr id="185" name="TextBox 184"/>
          <p:cNvSpPr txBox="1"/>
          <p:nvPr/>
        </p:nvSpPr>
        <p:spPr>
          <a:xfrm>
            <a:off x="152400" y="2064889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.72</a:t>
            </a:r>
            <a:endParaRPr lang="en-US" sz="1200" dirty="0"/>
          </a:p>
        </p:txBody>
      </p:sp>
      <p:sp>
        <p:nvSpPr>
          <p:cNvPr id="186" name="TextBox 185"/>
          <p:cNvSpPr txBox="1"/>
          <p:nvPr/>
        </p:nvSpPr>
        <p:spPr>
          <a:xfrm>
            <a:off x="152432" y="3123982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.51</a:t>
            </a:r>
            <a:endParaRPr lang="en-US" sz="1200" dirty="0"/>
          </a:p>
        </p:txBody>
      </p:sp>
      <p:sp>
        <p:nvSpPr>
          <p:cNvPr id="187" name="TextBox 186"/>
          <p:cNvSpPr txBox="1"/>
          <p:nvPr/>
        </p:nvSpPr>
        <p:spPr>
          <a:xfrm>
            <a:off x="152416" y="3581682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.30</a:t>
            </a:r>
            <a:endParaRPr lang="en-US" sz="1200" dirty="0"/>
          </a:p>
        </p:txBody>
      </p:sp>
      <p:sp>
        <p:nvSpPr>
          <p:cNvPr id="188" name="TextBox 187"/>
          <p:cNvSpPr txBox="1"/>
          <p:nvPr/>
        </p:nvSpPr>
        <p:spPr>
          <a:xfrm>
            <a:off x="152432" y="5086139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.43</a:t>
            </a:r>
            <a:endParaRPr lang="en-US" sz="1200" dirty="0"/>
          </a:p>
        </p:txBody>
      </p:sp>
      <p:sp>
        <p:nvSpPr>
          <p:cNvPr id="189" name="TextBox 188"/>
          <p:cNvSpPr txBox="1"/>
          <p:nvPr/>
        </p:nvSpPr>
        <p:spPr>
          <a:xfrm>
            <a:off x="152416" y="5550485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.59</a:t>
            </a:r>
            <a:endParaRPr lang="en-US" sz="1200" dirty="0"/>
          </a:p>
        </p:txBody>
      </p:sp>
      <p:sp>
        <p:nvSpPr>
          <p:cNvPr id="207" name="Oval 206"/>
          <p:cNvSpPr/>
          <p:nvPr/>
        </p:nvSpPr>
        <p:spPr>
          <a:xfrm flipH="1">
            <a:off x="8748774" y="3396868"/>
            <a:ext cx="182880" cy="18288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TextBox 225"/>
          <p:cNvSpPr txBox="1"/>
          <p:nvPr/>
        </p:nvSpPr>
        <p:spPr>
          <a:xfrm>
            <a:off x="3657600" y="3212961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-.15</a:t>
            </a:r>
            <a:endParaRPr lang="en-US" sz="1400" dirty="0"/>
          </a:p>
        </p:txBody>
      </p:sp>
      <p:sp>
        <p:nvSpPr>
          <p:cNvPr id="243" name="TextBox 242"/>
          <p:cNvSpPr txBox="1"/>
          <p:nvPr/>
        </p:nvSpPr>
        <p:spPr>
          <a:xfrm>
            <a:off x="8149177" y="348996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.55</a:t>
            </a:r>
            <a:endParaRPr lang="en-US" sz="1400" dirty="0"/>
          </a:p>
        </p:txBody>
      </p:sp>
      <p:cxnSp>
        <p:nvCxnSpPr>
          <p:cNvPr id="137" name="Straight Arrow Connector 136"/>
          <p:cNvCxnSpPr>
            <a:stCxn id="207" idx="6"/>
            <a:endCxn id="33" idx="3"/>
          </p:cNvCxnSpPr>
          <p:nvPr/>
        </p:nvCxnSpPr>
        <p:spPr>
          <a:xfrm flipH="1">
            <a:off x="8355105" y="3488308"/>
            <a:ext cx="393669" cy="448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0" y="63246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Figure 5 from Hambrick et al. (2016), </a:t>
            </a:r>
            <a:r>
              <a:rPr lang="en-US" sz="2000" b="1" i="1" dirty="0" smtClean="0"/>
              <a:t>Psychology of Learning and Motivation</a:t>
            </a:r>
            <a:endParaRPr lang="en-US" sz="2000" b="1" i="1" dirty="0"/>
          </a:p>
        </p:txBody>
      </p:sp>
      <p:cxnSp>
        <p:nvCxnSpPr>
          <p:cNvPr id="172" name="Curved Connector 171"/>
          <p:cNvCxnSpPr>
            <a:stCxn id="78" idx="5"/>
            <a:endCxn id="33" idx="2"/>
          </p:cNvCxnSpPr>
          <p:nvPr/>
        </p:nvCxnSpPr>
        <p:spPr>
          <a:xfrm rot="5400000" flipH="1" flipV="1">
            <a:off x="5574529" y="1803289"/>
            <a:ext cx="112889" cy="4076661"/>
          </a:xfrm>
          <a:prstGeom prst="curvedConnector3">
            <a:avLst>
              <a:gd name="adj1" fmla="val -1092465"/>
            </a:avLst>
          </a:prstGeom>
          <a:ln w="12700">
            <a:solidFill>
              <a:schemeClr val="tx1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5992905" y="321564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.78</a:t>
            </a:r>
            <a:endParaRPr lang="en-US" sz="1400" dirty="0"/>
          </a:p>
        </p:txBody>
      </p:sp>
      <p:sp>
        <p:nvSpPr>
          <p:cNvPr id="176" name="TextBox 175"/>
          <p:cNvSpPr txBox="1"/>
          <p:nvPr/>
        </p:nvSpPr>
        <p:spPr>
          <a:xfrm>
            <a:off x="5257800" y="5117663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-.13</a:t>
            </a:r>
            <a:endParaRPr lang="en-US" sz="1400" dirty="0"/>
          </a:p>
        </p:txBody>
      </p:sp>
      <p:sp>
        <p:nvSpPr>
          <p:cNvPr id="177" name="Oval 176"/>
          <p:cNvSpPr/>
          <p:nvPr/>
        </p:nvSpPr>
        <p:spPr>
          <a:xfrm flipH="1">
            <a:off x="4267200" y="4038600"/>
            <a:ext cx="182880" cy="18288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Arrow Connector 178"/>
          <p:cNvCxnSpPr/>
          <p:nvPr/>
        </p:nvCxnSpPr>
        <p:spPr>
          <a:xfrm flipV="1">
            <a:off x="4434840" y="3779520"/>
            <a:ext cx="274320" cy="28956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4191000" y="3914001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.22</a:t>
            </a:r>
            <a:endParaRPr lang="en-US" sz="1400" dirty="0"/>
          </a:p>
        </p:txBody>
      </p:sp>
      <p:cxnSp>
        <p:nvCxnSpPr>
          <p:cNvPr id="95" name="Curved Connector 94"/>
          <p:cNvCxnSpPr/>
          <p:nvPr/>
        </p:nvCxnSpPr>
        <p:spPr>
          <a:xfrm rot="10800000" flipH="1">
            <a:off x="2689035" y="1806766"/>
            <a:ext cx="4825" cy="3383280"/>
          </a:xfrm>
          <a:prstGeom prst="curvedConnector3">
            <a:avLst>
              <a:gd name="adj1" fmla="val -5651152"/>
            </a:avLst>
          </a:pr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2014251" y="2542401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.66</a:t>
            </a:r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4495800" y="432137"/>
            <a:ext cx="43596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SEM reanalysis: Strong effect of Gf on GO skill (.63), as measured by GO move-choice task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Box 166"/>
          <p:cNvSpPr txBox="1"/>
          <p:nvPr/>
        </p:nvSpPr>
        <p:spPr>
          <a:xfrm>
            <a:off x="0" y="63246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From </a:t>
            </a:r>
            <a:r>
              <a:rPr lang="en-US" b="1" dirty="0" err="1" smtClean="0"/>
              <a:t>Masunaga’s</a:t>
            </a:r>
            <a:r>
              <a:rPr lang="en-US" b="1" dirty="0" smtClean="0"/>
              <a:t> (née Takagi, 1997) dissertation, Table 34</a:t>
            </a:r>
            <a:endParaRPr lang="en-US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0" y="457200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Correlations of Gf Indicators with GO Skill, by Skill Level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14100" y="1295400"/>
            <a:ext cx="574387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		</a:t>
            </a:r>
            <a:r>
              <a:rPr lang="en-US" sz="2400" b="1" u="sng" dirty="0" smtClean="0"/>
              <a:t>Skill Level</a:t>
            </a:r>
            <a:endParaRPr lang="en-US" sz="800" b="1" u="sng" dirty="0" smtClean="0"/>
          </a:p>
          <a:p>
            <a:endParaRPr lang="en-US" sz="800" b="1" u="sng" dirty="0" smtClean="0"/>
          </a:p>
          <a:p>
            <a:r>
              <a:rPr lang="en-US" sz="2400" b="1" u="sng" dirty="0"/>
              <a:t>Gf indicator</a:t>
            </a:r>
            <a:r>
              <a:rPr lang="en-US" sz="2400" dirty="0"/>
              <a:t> 	</a:t>
            </a:r>
            <a:r>
              <a:rPr lang="en-US" sz="2400" dirty="0" smtClean="0"/>
              <a:t>Beg.	Inter.	Exp.	Pro</a:t>
            </a:r>
            <a:endParaRPr lang="en-US" sz="800" dirty="0" smtClean="0"/>
          </a:p>
          <a:p>
            <a:endParaRPr lang="en-US" sz="800" dirty="0" smtClean="0"/>
          </a:p>
          <a:p>
            <a:r>
              <a:rPr lang="en-US" sz="2400" dirty="0" smtClean="0"/>
              <a:t>Maze		.11	.21	.19	.23</a:t>
            </a:r>
          </a:p>
          <a:p>
            <a:r>
              <a:rPr lang="en-US" sz="2400" dirty="0" err="1" smtClean="0"/>
              <a:t>BackSpan</a:t>
            </a:r>
            <a:r>
              <a:rPr lang="en-US" sz="2400" dirty="0" smtClean="0"/>
              <a:t>	.16	.28**	.17	.07</a:t>
            </a:r>
          </a:p>
          <a:p>
            <a:r>
              <a:rPr lang="en-US" sz="2400" dirty="0" err="1" smtClean="0"/>
              <a:t>PowerLet</a:t>
            </a:r>
            <a:r>
              <a:rPr lang="en-US" sz="2400" dirty="0" smtClean="0"/>
              <a:t>	.29*	.47**	.37**	.37</a:t>
            </a:r>
          </a:p>
          <a:p>
            <a:r>
              <a:rPr lang="en-US" sz="2400" dirty="0" smtClean="0"/>
              <a:t>Topology	.28*	.36**	.32**	.02</a:t>
            </a:r>
          </a:p>
          <a:p>
            <a:r>
              <a:rPr lang="en-US" sz="2400" b="1" dirty="0" smtClean="0"/>
              <a:t>Avg</a:t>
            </a:r>
            <a:r>
              <a:rPr lang="en-US" sz="2400" b="1" dirty="0" smtClean="0"/>
              <a:t>. </a:t>
            </a:r>
            <a:r>
              <a:rPr lang="en-US" sz="2400" b="1" i="1" dirty="0" smtClean="0"/>
              <a:t>r</a:t>
            </a:r>
            <a:r>
              <a:rPr lang="en-US" sz="2400" b="1" dirty="0" smtClean="0"/>
              <a:t>		.21	.33	.26	.17</a:t>
            </a:r>
          </a:p>
          <a:p>
            <a:endParaRPr lang="en-US" sz="1200" b="1" dirty="0"/>
          </a:p>
          <a:p>
            <a:r>
              <a:rPr lang="en-US" sz="2400" b="1" i="1" dirty="0" smtClean="0"/>
              <a:t>		</a:t>
            </a:r>
          </a:p>
          <a:p>
            <a:endParaRPr lang="en-US" sz="2400" b="1" dirty="0"/>
          </a:p>
          <a:p>
            <a:r>
              <a:rPr lang="en-US" sz="1600" i="1" dirty="0" smtClean="0"/>
              <a:t>Note.</a:t>
            </a:r>
            <a:r>
              <a:rPr lang="en-US" sz="1600" dirty="0" smtClean="0"/>
              <a:t> Beg., Beginner; Inter., Intermediate; Exp., Expert; Pro, Professional.</a:t>
            </a:r>
          </a:p>
          <a:p>
            <a:r>
              <a:rPr lang="en-US" sz="1600" dirty="0" smtClean="0"/>
              <a:t>*</a:t>
            </a:r>
            <a:r>
              <a:rPr lang="en-US" sz="1600" i="1" dirty="0" smtClean="0"/>
              <a:t>p</a:t>
            </a:r>
            <a:r>
              <a:rPr lang="en-US" sz="1600" dirty="0" smtClean="0"/>
              <a:t> &lt; .05; **</a:t>
            </a:r>
            <a:r>
              <a:rPr lang="en-US" sz="1600" i="1" dirty="0" smtClean="0"/>
              <a:t>p</a:t>
            </a:r>
            <a:r>
              <a:rPr lang="en-US" sz="1600" dirty="0" smtClean="0"/>
              <a:t> &lt; .01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6181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Box 166"/>
          <p:cNvSpPr txBox="1"/>
          <p:nvPr/>
        </p:nvSpPr>
        <p:spPr>
          <a:xfrm>
            <a:off x="0" y="63246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From </a:t>
            </a:r>
            <a:r>
              <a:rPr lang="en-US" b="1" dirty="0" err="1" smtClean="0"/>
              <a:t>Masunaga’s</a:t>
            </a:r>
            <a:r>
              <a:rPr lang="en-US" b="1" dirty="0" smtClean="0"/>
              <a:t> (née Takagi, 1997) dissertation, Table 34</a:t>
            </a:r>
            <a:endParaRPr lang="en-US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0" y="457200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Multiple-groups SEM with Gf predicting GO Skill, by skill level group</a:t>
            </a:r>
            <a:endParaRPr lang="en-US" sz="2400" b="1" dirty="0"/>
          </a:p>
        </p:txBody>
      </p:sp>
      <p:sp>
        <p:nvSpPr>
          <p:cNvPr id="6" name="Oval 5"/>
          <p:cNvSpPr/>
          <p:nvPr/>
        </p:nvSpPr>
        <p:spPr>
          <a:xfrm>
            <a:off x="1905000" y="2848275"/>
            <a:ext cx="1143000" cy="1143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33600" y="3212875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/>
              <a:t>Gf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3120150"/>
            <a:ext cx="137160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GO              Skill</a:t>
            </a:r>
            <a:endParaRPr lang="en-US" sz="1200" b="1" dirty="0"/>
          </a:p>
        </p:txBody>
      </p:sp>
      <p:cxnSp>
        <p:nvCxnSpPr>
          <p:cNvPr id="9" name="Straight Arrow Connector 8"/>
          <p:cNvCxnSpPr>
            <a:stCxn id="6" idx="6"/>
            <a:endCxn id="8" idx="1"/>
          </p:cNvCxnSpPr>
          <p:nvPr/>
        </p:nvCxnSpPr>
        <p:spPr>
          <a:xfrm flipV="1">
            <a:off x="3048000" y="3412538"/>
            <a:ext cx="2895600" cy="7237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24200" y="2286000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</a:t>
            </a:r>
            <a:r>
              <a:rPr lang="en-US" sz="2000" dirty="0" smtClean="0"/>
              <a:t>Beg. 	=  .33, p &lt; .05</a:t>
            </a:r>
          </a:p>
          <a:p>
            <a:r>
              <a:rPr lang="en-US" sz="2000" dirty="0" smtClean="0"/>
              <a:t>       Int.  	=  .57, p &lt; .001</a:t>
            </a:r>
            <a:endParaRPr lang="en-US" sz="2000" dirty="0" smtClean="0"/>
          </a:p>
          <a:p>
            <a:r>
              <a:rPr lang="en-US" sz="2000" dirty="0" smtClean="0"/>
              <a:t>       Exp. 	=  .43, p &lt; .001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4495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Constraining paths to be equal has negligible and non-significant impact on model fit, indicating that values are not significantly different from each other. Professional group </a:t>
            </a:r>
            <a:r>
              <a:rPr lang="en-US" i="1" dirty="0" smtClean="0"/>
              <a:t>n</a:t>
            </a:r>
            <a:r>
              <a:rPr lang="en-US" dirty="0" smtClean="0"/>
              <a:t> too small to include this group in the SEM.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43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S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2F2F2"/>
      </a:accent1>
      <a:accent2>
        <a:srgbClr val="BFBFBF"/>
      </a:accent2>
      <a:accent3>
        <a:srgbClr val="F2F2F2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37486</TotalTime>
  <Words>250</Words>
  <Application>Microsoft Office PowerPoint</Application>
  <PresentationFormat>On-screen Show (4:3)</PresentationFormat>
  <Paragraphs>74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Michigan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Zach Hambrick</dc:creator>
  <cp:lastModifiedBy>Zach Hambrick</cp:lastModifiedBy>
  <cp:revision>357</cp:revision>
  <dcterms:created xsi:type="dcterms:W3CDTF">2013-01-02T00:55:53Z</dcterms:created>
  <dcterms:modified xsi:type="dcterms:W3CDTF">2016-08-10T02:04:30Z</dcterms:modified>
</cp:coreProperties>
</file>